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5" r:id="rId16"/>
    <p:sldId id="273" r:id="rId17"/>
    <p:sldId id="276" r:id="rId18"/>
    <p:sldId id="274" r:id="rId19"/>
    <p:sldId id="269" r:id="rId20"/>
    <p:sldId id="270" r:id="rId21"/>
    <p:sldId id="271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7" autoAdjust="0"/>
    <p:restoredTop sz="97483" autoAdjust="0"/>
  </p:normalViewPr>
  <p:slideViewPr>
    <p:cSldViewPr>
      <p:cViewPr>
        <p:scale>
          <a:sx n="70" d="100"/>
          <a:sy n="70" d="100"/>
        </p:scale>
        <p:origin x="-5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8B6D9A-E0D6-4E23-A9E3-E75B51CB2A8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356285-B95E-4E0F-8895-4B6E4EAD8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9F81B9-A1B4-4C1D-BDA2-19D6C6901F6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E9545-4D9E-4C10-9499-E39B6B788FE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C1E1D-1A84-4D9A-BB37-CAA690A80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2E7A-F22B-4696-9C99-49D8B803FCD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6CCB-1B62-49C7-A5CD-28D2025E8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0594-C61D-4AEC-8840-D7D11C116A4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47715-AB2C-41DA-AE47-5A5BBCC7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1CB55-115A-461A-8FED-BC9FBD157EB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4C10-7973-4E4D-87C1-3FBDF6E1A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C9F17-8755-4948-9181-6D2CCF3D8AA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88CB-870C-40F8-ABA7-CE647453F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F5745-16EA-4EF7-B67C-BB8C0D09E67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93AA5-F954-43C8-8B0B-0FBA0276F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E0A0-60F7-4E00-B27F-0E49D8308BA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60896-6126-422C-AD3C-D3574E1AC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7400C-C9BB-48F4-81C7-474F3467698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11B3-45F9-4012-BF6F-9A00E9AC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3EC00-16A4-4074-BAA0-BCBF5001827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3AD19-13F2-4FCC-B498-D32B7A826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CB43C-F2BF-47DD-90C7-83ECFC98736A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86223-35B0-4D7D-AE39-C00D5032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E9D4B-B613-460C-90D5-7AE83276DDA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2412-F512-4397-8134-2195A2FA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BFFE83-6A3D-4A06-94FE-A0FFC53941E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9D621A-0CCE-4296-98C0-619C2F5C6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Lịch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27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Thành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thị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ở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kỉ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XVI - XVII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47800"/>
            <a:ext cx="89916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Long,Phố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Hiến,Hội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24000"/>
            <a:ext cx="89154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20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36" descr="Picture2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76600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" y="685800"/>
            <a:ext cx="74676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2.Nh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600200"/>
            <a:ext cx="84582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ới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971800"/>
            <a:ext cx="8534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trú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922713"/>
            <a:ext cx="83058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lớn,ngang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Á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defRPr/>
            </a:pP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ở san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09600" y="5334000"/>
            <a:ext cx="8229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tấp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nập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 d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ưới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5800" y="1219200"/>
            <a:ext cx="21590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170656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" y="3505200"/>
            <a:ext cx="30972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457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62000"/>
            <a:ext cx="8915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Long,Phố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Hiến,Hội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8915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3.Tình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XVI - XVII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ở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ời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500438"/>
            <a:ext cx="9144000" cy="2062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mẽ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200" kern="0" dirty="0">
                <a:latin typeface="Times New Roman" pitchFamily="18" charset="0"/>
                <a:cs typeface="Times New Roman" pitchFamily="18" charset="0"/>
              </a:rPr>
              <a:t> đời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phồn</a:t>
            </a:r>
            <a:r>
              <a:rPr lang="en-US" sz="32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latin typeface="Times New Roman" pitchFamily="18" charset="0"/>
                <a:cs typeface="Times New Roman" pitchFamily="18" charset="0"/>
              </a:rPr>
              <a:t>thịnh</a:t>
            </a:r>
            <a:endParaRPr lang="en-US" sz="3200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144463">
            <a:off x="1666818" y="2698395"/>
            <a:ext cx="277886" cy="1103227"/>
          </a:xfrm>
          <a:prstGeom prst="downArrow">
            <a:avLst/>
          </a:prstGeom>
          <a:solidFill>
            <a:srgbClr val="FF0000"/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0325" y="38100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10000"/>
            <a:ext cx="30099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7620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825" y="762000"/>
            <a:ext cx="30003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762000"/>
            <a:ext cx="30480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52400" y="161925"/>
            <a:ext cx="8839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ở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XVI-XVII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2000" contrast="12000"/>
          </a:blip>
          <a:srcRect r="29313"/>
          <a:stretch>
            <a:fillRect/>
          </a:stretch>
        </p:blipFill>
        <p:spPr bwMode="auto">
          <a:xfrm>
            <a:off x="2362201" y="1246632"/>
            <a:ext cx="4267199" cy="454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0" y="5799138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 – 12 - 1999 </a:t>
            </a:r>
          </a:p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274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143000"/>
            <a:ext cx="2895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066800"/>
            <a:ext cx="2895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0"/>
            <a:ext cx="3829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7625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799138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– 8 - 2010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</a:p>
          <a:p>
            <a:pPr algn="ctr">
              <a:defRPr/>
            </a:pP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UNESCO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ới</a:t>
            </a:r>
            <a:endParaRPr 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6002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524000"/>
            <a:ext cx="289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7475" y="1524000"/>
            <a:ext cx="26003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0" y="5875338"/>
            <a:ext cx="4038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304800"/>
          <a:ext cx="609599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304800"/>
          <a:ext cx="6095997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path path="rect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5751513"/>
            <a:ext cx="6629400" cy="954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1.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?(9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304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Oval 5"/>
          <p:cNvSpPr/>
          <p:nvPr/>
        </p:nvSpPr>
        <p:spPr>
          <a:xfrm>
            <a:off x="457200" y="914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914400"/>
          <a:ext cx="472440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5"/>
                <a:gridCol w="674915"/>
                <a:gridCol w="674915"/>
                <a:gridCol w="674915"/>
                <a:gridCol w="674915"/>
                <a:gridCol w="674915"/>
                <a:gridCol w="67491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Ế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9800" y="914400"/>
          <a:ext cx="472440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5"/>
                <a:gridCol w="674915"/>
                <a:gridCol w="674915"/>
                <a:gridCol w="674915"/>
                <a:gridCol w="674915"/>
                <a:gridCol w="674915"/>
                <a:gridCol w="674915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825600"/>
                        </a:gs>
                        <a:gs pos="13000">
                          <a:srgbClr val="FFA800"/>
                        </a:gs>
                        <a:gs pos="28000">
                          <a:srgbClr val="825600"/>
                        </a:gs>
                        <a:gs pos="42999">
                          <a:srgbClr val="FFA800"/>
                        </a:gs>
                        <a:gs pos="58000">
                          <a:srgbClr val="825600"/>
                        </a:gs>
                        <a:gs pos="72000">
                          <a:srgbClr val="FFA800"/>
                        </a:gs>
                        <a:gs pos="87000">
                          <a:srgbClr val="825600"/>
                        </a:gs>
                        <a:gs pos="100000">
                          <a:srgbClr val="FFA800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524000" y="5397500"/>
            <a:ext cx="69342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2.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Yên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5270500"/>
            <a:ext cx="7543800" cy="1816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3.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(5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200" y="1524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À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581400" y="1524000"/>
          <a:ext cx="33528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15" name="Oval 14"/>
          <p:cNvSpPr/>
          <p:nvPr/>
        </p:nvSpPr>
        <p:spPr>
          <a:xfrm>
            <a:off x="457200" y="21336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581400" y="2133600"/>
          <a:ext cx="2057400" cy="609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6096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581400" y="2133600"/>
          <a:ext cx="205740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685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1219200" y="5321300"/>
            <a:ext cx="75438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4.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Á?(3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Oval 18"/>
          <p:cNvSpPr/>
          <p:nvPr/>
        </p:nvSpPr>
        <p:spPr>
          <a:xfrm>
            <a:off x="457200" y="27432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Oval 19"/>
          <p:cNvSpPr/>
          <p:nvPr/>
        </p:nvSpPr>
        <p:spPr>
          <a:xfrm>
            <a:off x="457200" y="33528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457200" y="39624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" y="4572000"/>
            <a:ext cx="457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267200" y="2743200"/>
          <a:ext cx="3429000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3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4267200" y="2743200"/>
          <a:ext cx="3429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</a:tblGrid>
              <a:tr h="609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FF3399"/>
                        </a:gs>
                        <a:gs pos="25000">
                          <a:srgbClr val="FF6633"/>
                        </a:gs>
                        <a:gs pos="50000">
                          <a:srgbClr val="FFFF00"/>
                        </a:gs>
                        <a:gs pos="75000">
                          <a:srgbClr val="01A78F"/>
                        </a:gs>
                        <a:gs pos="100000">
                          <a:srgbClr val="3366FF"/>
                        </a:gs>
                      </a:gsLst>
                      <a:path path="rect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1143000" y="5397500"/>
            <a:ext cx="76200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5.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(3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2286000" y="3362325"/>
          <a:ext cx="4724398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5994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Ậ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Ả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286000" y="3362325"/>
          <a:ext cx="4724398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4"/>
                <a:gridCol w="674914"/>
                <a:gridCol w="674914"/>
                <a:gridCol w="674914"/>
                <a:gridCol w="674914"/>
                <a:gridCol w="674914"/>
                <a:gridCol w="674914"/>
              </a:tblGrid>
              <a:tr h="599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gradFill flip="none" rotWithShape="1">
                      <a:gsLst>
                        <a:gs pos="0">
                          <a:srgbClr val="000082"/>
                        </a:gs>
                        <a:gs pos="13000">
                          <a:srgbClr val="0047FF"/>
                        </a:gs>
                        <a:gs pos="28000">
                          <a:srgbClr val="000082"/>
                        </a:gs>
                        <a:gs pos="42999">
                          <a:srgbClr val="0047FF"/>
                        </a:gs>
                        <a:gs pos="58000">
                          <a:srgbClr val="000082"/>
                        </a:gs>
                        <a:gs pos="72000">
                          <a:srgbClr val="0047FF"/>
                        </a:gs>
                        <a:gs pos="87000">
                          <a:srgbClr val="000082"/>
                        </a:gs>
                        <a:gs pos="100000">
                          <a:srgbClr val="0047FF"/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752600" y="5257800"/>
            <a:ext cx="7010400" cy="17541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6.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ịa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?</a:t>
            </a:r>
          </a:p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Ồ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1600200" y="3962400"/>
          <a:ext cx="5410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  <a:gridCol w="676275"/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3399FF"/>
                        </a:gs>
                        <a:gs pos="16000">
                          <a:srgbClr val="00CCCC"/>
                        </a:gs>
                        <a:gs pos="47000">
                          <a:srgbClr val="9999FF"/>
                        </a:gs>
                        <a:gs pos="60001">
                          <a:srgbClr val="2E6792"/>
                        </a:gs>
                        <a:gs pos="71001">
                          <a:srgbClr val="3333CC"/>
                        </a:gs>
                        <a:gs pos="81000">
                          <a:srgbClr val="1170FF"/>
                        </a:gs>
                        <a:gs pos="100000">
                          <a:srgbClr val="006699"/>
                        </a:gs>
                      </a:gsLst>
                      <a:lin ang="7800000" scaled="0"/>
                    </a:gradFill>
                  </a:tcPr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47800" y="5473700"/>
            <a:ext cx="73152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7.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?(8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971800" y="4572000"/>
          <a:ext cx="4724405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5"/>
                <a:gridCol w="674915"/>
                <a:gridCol w="674915"/>
                <a:gridCol w="674915"/>
                <a:gridCol w="674915"/>
                <a:gridCol w="674915"/>
                <a:gridCol w="674915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Ô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Ộ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D6B19C"/>
                        </a:gs>
                        <a:gs pos="30000">
                          <a:srgbClr val="D49E6C"/>
                        </a:gs>
                        <a:gs pos="70000">
                          <a:srgbClr val="A65528"/>
                        </a:gs>
                        <a:gs pos="100000">
                          <a:srgbClr val="663012"/>
                        </a:gs>
                      </a:gsLst>
                      <a:lin ang="7800000" scaled="0"/>
                    </a:gradFill>
                  </a:tcPr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1600200" y="5397500"/>
            <a:ext cx="6629400" cy="13843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8.</a:t>
            </a:r>
          </a:p>
          <a:p>
            <a:pPr algn="ctr">
              <a:defRPr/>
            </a:pP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XVI-XII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?(7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2971800" y="4572000"/>
          <a:ext cx="4724405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15"/>
                <a:gridCol w="674915"/>
                <a:gridCol w="674915"/>
                <a:gridCol w="674915"/>
                <a:gridCol w="674915"/>
                <a:gridCol w="674915"/>
                <a:gridCol w="674915"/>
              </a:tblGrid>
              <a:tr h="685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F200"/>
                        </a:gs>
                        <a:gs pos="45000">
                          <a:srgbClr val="FF7A00"/>
                        </a:gs>
                        <a:gs pos="70000">
                          <a:srgbClr val="FF0300"/>
                        </a:gs>
                        <a:gs pos="100000">
                          <a:srgbClr val="4D0808"/>
                        </a:gs>
                      </a:gsLst>
                      <a:path path="shap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9758" name="Picture 6" descr="D00404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91440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59" name="Picture 192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25" grpId="0" animBg="1"/>
      <p:bldP spid="25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971800" y="457200"/>
            <a:ext cx="28194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81200" y="228600"/>
            <a:ext cx="5105400" cy="8001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440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2057400"/>
            <a:ext cx="2362200" cy="22098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24200" y="2057400"/>
            <a:ext cx="28194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77000" y="2057400"/>
            <a:ext cx="2514600" cy="2286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14600" y="5105400"/>
            <a:ext cx="4038600" cy="1752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9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Dân c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00400" y="20574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Quy mô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thị: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477000" y="2057400"/>
            <a:ext cx="2667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2800" b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buôn bán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90800" y="5043488"/>
            <a:ext cx="3886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Kinh tế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ngày càng phồn thịnh và phát triển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04800" y="27432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trung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đúc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76600" y="2514600"/>
            <a:ext cx="2819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 với các thành thị của các n</a:t>
            </a:r>
            <a:r>
              <a:rPr lang="vi-VN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châu Á,nhà cửa san sát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705600" y="3048000"/>
            <a:ext cx="2438400" cy="1371600"/>
            <a:chOff x="4224" y="1959"/>
            <a:chExt cx="1536" cy="864"/>
          </a:xfrm>
        </p:grpSpPr>
        <p:sp>
          <p:nvSpPr>
            <p:cNvPr id="20502" name="Text Box 16"/>
            <p:cNvSpPr txBox="1">
              <a:spLocks noChangeArrowheads="1"/>
            </p:cNvSpPr>
            <p:nvPr/>
          </p:nvSpPr>
          <p:spPr bwMode="auto">
            <a:xfrm>
              <a:off x="4224" y="1959"/>
              <a:ext cx="139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Huyên náo và tấp nập </a:t>
              </a:r>
            </a:p>
          </p:txBody>
        </p:sp>
        <p:sp>
          <p:nvSpPr>
            <p:cNvPr id="20503" name="Text Box 17"/>
            <p:cNvSpPr txBox="1">
              <a:spLocks noChangeArrowheads="1"/>
            </p:cNvSpPr>
            <p:nvPr/>
          </p:nvSpPr>
          <p:spPr bwMode="auto">
            <a:xfrm>
              <a:off x="4368" y="2496"/>
              <a:ext cx="13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800">
                <a:solidFill>
                  <a:srgbClr val="FF0000"/>
                </a:solidFill>
              </a:endParaRPr>
            </a:p>
          </p:txBody>
        </p:sp>
      </p:grp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2133600" y="228600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Thành thị thế kỉ XVI-XVII</a:t>
            </a:r>
          </a:p>
          <a:p>
            <a:pPr algn="ctr">
              <a:spcBef>
                <a:spcPct val="50000"/>
              </a:spcBef>
            </a:pP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990600" y="1066800"/>
            <a:ext cx="342900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4419600" y="1066800"/>
            <a:ext cx="0" cy="990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4419600" y="1066800"/>
            <a:ext cx="3581400" cy="958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990600" y="4267200"/>
            <a:ext cx="15240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4419600" y="4343400"/>
            <a:ext cx="46038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H="1">
            <a:off x="6553200" y="4343400"/>
            <a:ext cx="1828800" cy="152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8" descr="cap chuo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048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2743200"/>
            <a:ext cx="76962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2514600"/>
            <a:ext cx="7696200" cy="9906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khẩn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nông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: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Ruộng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phá,xóm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triển.Tinh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thần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ea typeface="+mj-ea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oàn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tộc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càng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bền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chặt</a:t>
            </a:r>
            <a:endParaRPr lang="en-US" sz="28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3581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9"/>
          <p:cNvGrpSpPr>
            <a:grpSpLocks/>
          </p:cNvGrpSpPr>
          <p:nvPr/>
        </p:nvGrpSpPr>
        <p:grpSpPr bwMode="auto">
          <a:xfrm>
            <a:off x="152400" y="1066800"/>
            <a:ext cx="8839200" cy="4114800"/>
            <a:chOff x="240" y="1632"/>
            <a:chExt cx="5376" cy="2592"/>
          </a:xfrm>
        </p:grpSpPr>
        <p:pic>
          <p:nvPicPr>
            <p:cNvPr id="21509" name="Picture 216" descr="hinh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" y="1632"/>
              <a:ext cx="5376" cy="2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217"/>
            <p:cNvSpPr>
              <a:spLocks noChangeArrowheads="1"/>
            </p:cNvSpPr>
            <p:nvPr/>
          </p:nvSpPr>
          <p:spPr bwMode="auto">
            <a:xfrm>
              <a:off x="1392" y="2400"/>
              <a:ext cx="3408" cy="1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Vào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thế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kỉ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XVI -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XVII,một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số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ở n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ước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ta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ở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nên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phồn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thịnh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 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ă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Long,Phố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Hiến,Hội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An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là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</a:p>
            <a:p>
              <a:pPr>
                <a:defRPr/>
              </a:pP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ững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thành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thị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nổi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tiếng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th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ời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  <a:r>
                <a:rPr lang="vi-V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đó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.</a:t>
              </a:r>
            </a:p>
            <a:p>
              <a:pPr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69"/>
          <p:cNvGrpSpPr>
            <a:grpSpLocks/>
          </p:cNvGrpSpPr>
          <p:nvPr/>
        </p:nvGrpSpPr>
        <p:grpSpPr bwMode="auto">
          <a:xfrm>
            <a:off x="0" y="-231775"/>
            <a:ext cx="9144000" cy="7089775"/>
            <a:chOff x="204" y="-1"/>
            <a:chExt cx="2457" cy="2088"/>
          </a:xfrm>
        </p:grpSpPr>
        <p:grpSp>
          <p:nvGrpSpPr>
            <p:cNvPr id="22540" name="Group 270"/>
            <p:cNvGrpSpPr>
              <a:grpSpLocks/>
            </p:cNvGrpSpPr>
            <p:nvPr/>
          </p:nvGrpSpPr>
          <p:grpSpPr bwMode="auto">
            <a:xfrm>
              <a:off x="247" y="-1"/>
              <a:ext cx="2414" cy="2088"/>
              <a:chOff x="1644" y="2382"/>
              <a:chExt cx="2346" cy="1787"/>
            </a:xfrm>
          </p:grpSpPr>
          <p:pic>
            <p:nvPicPr>
              <p:cNvPr id="22542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47" y="2477"/>
                <a:ext cx="2322" cy="16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43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2544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4800">
                    <a:solidFill>
                      <a:srgbClr val="0000CC"/>
                    </a:solidFill>
                    <a:latin typeface=".VnTifani HeavyH" pitchFamily="34" charset="0"/>
                    <a:cs typeface="Arial" charset="0"/>
                  </a:endParaRPr>
                </a:p>
              </p:txBody>
            </p:sp>
            <p:sp>
              <p:nvSpPr>
                <p:cNvPr id="22545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2541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31" name="Group 269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204" y="0"/>
            <a:chExt cx="2457" cy="2087"/>
          </a:xfrm>
        </p:grpSpPr>
        <p:grpSp>
          <p:nvGrpSpPr>
            <p:cNvPr id="22534" name="Group 270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2536" name="Picture 271" descr="BIRTHD~3"/>
              <p:cNvPicPr>
                <a:picLocks noChangeAspect="1" noChangeArrowheads="1" noCrop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2537" name="Group 272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" name="AutoShape 273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4800">
                    <a:ln>
                      <a:solidFill>
                        <a:sysClr val="windowText" lastClr="000000"/>
                      </a:solidFill>
                    </a:ln>
                    <a:solidFill>
                      <a:srgbClr val="0000CC"/>
                    </a:solidFill>
                    <a:latin typeface=".VnTifani HeavyH" pitchFamily="34" charset="0"/>
                    <a:cs typeface="Arial" charset="0"/>
                  </a:endParaRPr>
                </a:p>
              </p:txBody>
            </p:sp>
            <p:sp>
              <p:nvSpPr>
                <p:cNvPr id="15" name="Freeform 274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/>
                  <a:ahLst/>
                  <a:cxnLst>
                    <a:cxn ang="0">
                      <a:pos x="192" y="492"/>
                    </a:cxn>
                    <a:cxn ang="0">
                      <a:pos x="156" y="456"/>
                    </a:cxn>
                    <a:cxn ang="0">
                      <a:pos x="84" y="432"/>
                    </a:cxn>
                    <a:cxn ang="0">
                      <a:pos x="48" y="408"/>
                    </a:cxn>
                    <a:cxn ang="0">
                      <a:pos x="24" y="372"/>
                    </a:cxn>
                    <a:cxn ang="0">
                      <a:pos x="0" y="300"/>
                    </a:cxn>
                    <a:cxn ang="0">
                      <a:pos x="12" y="240"/>
                    </a:cxn>
                    <a:cxn ang="0">
                      <a:pos x="144" y="132"/>
                    </a:cxn>
                    <a:cxn ang="0">
                      <a:pos x="936" y="72"/>
                    </a:cxn>
                    <a:cxn ang="0">
                      <a:pos x="1248" y="84"/>
                    </a:cxn>
                    <a:cxn ang="0">
                      <a:pos x="1944" y="96"/>
                    </a:cxn>
                    <a:cxn ang="0">
                      <a:pos x="2292" y="168"/>
                    </a:cxn>
                    <a:cxn ang="0">
                      <a:pos x="2316" y="204"/>
                    </a:cxn>
                    <a:cxn ang="0">
                      <a:pos x="2340" y="276"/>
                    </a:cxn>
                    <a:cxn ang="0">
                      <a:pos x="2316" y="372"/>
                    </a:cxn>
                    <a:cxn ang="0">
                      <a:pos x="2208" y="432"/>
                    </a:cxn>
                    <a:cxn ang="0">
                      <a:pos x="2160" y="492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n>
                      <a:solidFill>
                        <a:sysClr val="windowText" lastClr="000000"/>
                      </a:solidFill>
                    </a:ln>
                  </a:endParaRPr>
                </a:p>
              </p:txBody>
            </p:sp>
          </p:grpSp>
        </p:grpSp>
        <p:sp>
          <p:nvSpPr>
            <p:cNvPr id="11" name="Rectangle 275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674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676400" y="333375"/>
            <a:ext cx="5943600" cy="1419225"/>
          </a:xfrm>
          <a:prstGeom prst="rect">
            <a:avLst/>
          </a:prstGeom>
          <a:scene3d>
            <a:camera prst="legacyObliqueRight"/>
            <a:lightRig rig="legacyHarsh3" dir="t"/>
          </a:scene3d>
          <a:sp3d>
            <a:bevelT prst="relaxedInset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 CÁC THẦY CÔ GIÁO .CHÚC CÁC EM CHĂM NGOAN HỌC GIỎI</a:t>
            </a:r>
          </a:p>
        </p:txBody>
      </p:sp>
      <p:sp>
        <p:nvSpPr>
          <p:cNvPr id="17" name="WordArt 2" descr="White marble"/>
          <p:cNvSpPr>
            <a:spLocks noChangeArrowheads="1" noChangeShapeType="1" noTextEdit="1"/>
          </p:cNvSpPr>
          <p:nvPr/>
        </p:nvSpPr>
        <p:spPr bwMode="auto">
          <a:xfrm>
            <a:off x="1752600" y="5486400"/>
            <a:ext cx="5943600" cy="106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fromWordArt="1">
            <a:prstTxWarp prst="textTriangleInverted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spc="5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143000" y="2971800"/>
            <a:ext cx="73914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699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THÀNH THỊ Ở THẾ KỈ XVI-XVII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276600" y="1066800"/>
            <a:ext cx="2895600" cy="1447800"/>
          </a:xfrm>
          <a:prstGeom prst="ellipse">
            <a:avLst/>
          </a:prstGeom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152400" h="50800" prst="softRound"/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scene3d>
              <a:camera prst="isometricLeftDown"/>
              <a:lightRig rig="threePt" dir="t"/>
            </a:scene3d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33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Arial" charset="0"/>
              </a:rPr>
              <a:t>BÀI 23</a:t>
            </a:r>
          </a:p>
        </p:txBody>
      </p:sp>
      <p:pic>
        <p:nvPicPr>
          <p:cNvPr id="4100" name="Picture 12" descr="Bauern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7150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66000" contrast="66000"/>
          </a:blip>
          <a:srcRect r="12800"/>
          <a:stretch>
            <a:fillRect/>
          </a:stretch>
        </p:blipFill>
        <p:spPr bwMode="auto">
          <a:xfrm>
            <a:off x="3505200" y="838200"/>
            <a:ext cx="4343400" cy="6000316"/>
          </a:xfrm>
          <a:prstGeom prst="rect">
            <a:avLst/>
          </a:prstGeom>
          <a:noFill/>
          <a:ln w="9525">
            <a:gradFill flip="none" rotWithShape="1">
              <a:gsLst>
                <a:gs pos="51000">
                  <a:schemeClr val="accent1">
                    <a:tint val="66000"/>
                    <a:satMod val="160000"/>
                    <a:alpha val="81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  <a:effectLst>
            <a:outerShdw blurRad="508000" dist="139700" dir="900000" algn="ctr" rotWithShape="0">
              <a:schemeClr val="tx1">
                <a:alpha val="47000"/>
              </a:scheme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76200" contourW="12700" prstMaterial="metal">
            <a:bevelT w="0"/>
            <a:extrusionClr>
              <a:schemeClr val="tx1"/>
            </a:extrusionClr>
            <a:contourClr>
              <a:schemeClr val="tx1"/>
            </a:contourClr>
          </a:sp3d>
        </p:spPr>
      </p:pic>
      <p:sp>
        <p:nvSpPr>
          <p:cNvPr id="3" name="5-Point Star 2"/>
          <p:cNvSpPr/>
          <p:nvPr/>
        </p:nvSpPr>
        <p:spPr>
          <a:xfrm>
            <a:off x="4800600" y="1752600"/>
            <a:ext cx="152400" cy="147638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029200" y="1905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5791200" y="3810000"/>
            <a:ext cx="76200" cy="73025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1524000"/>
            <a:ext cx="1371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1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6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16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1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kern="0" dirty="0" err="1"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1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8100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1600" b="1" kern="0" dirty="0">
                <a:latin typeface="Times New Roman" pitchFamily="18" charset="0"/>
                <a:cs typeface="Times New Roman" pitchFamily="18" charset="0"/>
              </a:rPr>
              <a:t>  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762000"/>
            <a:ext cx="3505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1.Vị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Long,Phố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Hiến,Hội</a:t>
            </a:r>
            <a:r>
              <a:rPr lang="en-US" sz="2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2209800"/>
            <a:ext cx="28194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Long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276600"/>
            <a:ext cx="1752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Hiến</a:t>
            </a:r>
            <a:endParaRPr lang="en-US" sz="2400" b="1" kern="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4419600"/>
            <a:ext cx="2743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53200" y="3200400"/>
            <a:ext cx="1066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1600" b="1" kern="0" dirty="0">
                <a:latin typeface="Times New Roman" pitchFamily="18" charset="0"/>
                <a:cs typeface="Times New Roman" pitchFamily="18" charset="0"/>
              </a:rPr>
              <a:t> Sa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05600" y="5867400"/>
            <a:ext cx="12192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kern="0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1600" b="1" kern="0" dirty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1600" b="1" kern="0" dirty="0">
                <a:latin typeface="Times New Roman" pitchFamily="18" charset="0"/>
                <a:cs typeface="Times New Roman" pitchFamily="18" charset="0"/>
              </a:rPr>
              <a:t> Sa</a:t>
            </a:r>
          </a:p>
        </p:txBody>
      </p:sp>
      <p:sp>
        <p:nvSpPr>
          <p:cNvPr id="18" name="Oval 17"/>
          <p:cNvSpPr/>
          <p:nvPr/>
        </p:nvSpPr>
        <p:spPr>
          <a:xfrm>
            <a:off x="6858000" y="3124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467600" y="5791200"/>
            <a:ext cx="228600" cy="4603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11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2000"/>
            <a:ext cx="8839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2.Nh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XVI-XVII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Long,Phố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Hiến,Hội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2286000"/>
          <a:ext cx="8686800" cy="4339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135529"/>
                <a:gridCol w="1979271"/>
              </a:tblGrid>
              <a:tr h="16664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               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b="1" dirty="0" smtClean="0"/>
                    </a:p>
                    <a:p>
                      <a:endParaRPr 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</a:t>
                      </a: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7119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9063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90630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1447800"/>
            <a:ext cx="80772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 ở SGK: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>
              <a:defRPr/>
            </a:pP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86868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2.Nh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ững 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XVI-XVII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6200" y="1219200"/>
          <a:ext cx="89154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870200"/>
                <a:gridCol w="2261243"/>
                <a:gridCol w="2031357"/>
              </a:tblGrid>
              <a:tr h="1218761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200" b="1" dirty="0" smtClean="0"/>
                        <a:t> </a:t>
                      </a:r>
                    </a:p>
                    <a:p>
                      <a:endParaRPr lang="en-US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r>
                        <a:rPr lang="en-US" sz="1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iểm</a:t>
                      </a:r>
                      <a:endParaRPr lang="en-US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Long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         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Hiến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     </a:t>
                      </a:r>
                    </a:p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56001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c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Đông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phiên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ưởng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ượng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………..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còn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Bản,HàLan,Anh,Pháp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dân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ph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xây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dựng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nên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này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00750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Quy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mô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ă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Long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thị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ở  Á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châu,nhà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ở san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 2000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nóc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nhà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đúc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nập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Hội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An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phố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  <a:tr h="185251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bến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thuyền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nhộn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nhịp,huyên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náo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nập,là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chuyển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hoá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ước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hải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đẹp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nhất,n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ngoại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r>
                        <a:rPr lang="vi-VN" dirty="0" smtClean="0">
                          <a:latin typeface="Times New Roman" pitchFamily="18" charset="0"/>
                          <a:cs typeface="Times New Roman" pitchFamily="18" charset="0"/>
                        </a:rPr>
                        <a:t>ường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lui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tới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buôn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bán,cảng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sầm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Đàng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</a:tr>
            </a:tbl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76200" y="1295400"/>
            <a:ext cx="1752600" cy="114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-762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400" b="1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n</a:t>
            </a:r>
            <a:r>
              <a:rPr lang="vi-VN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2010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304800"/>
            <a:ext cx="586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XVI-XVII</a:t>
            </a:r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 cstate="print">
            <a:lum bright="-16000" contrast="-10000"/>
          </a:blip>
          <a:srcRect/>
          <a:stretch>
            <a:fillRect/>
          </a:stretch>
        </p:blipFill>
        <p:spPr bwMode="auto">
          <a:xfrm>
            <a:off x="76200" y="1752600"/>
            <a:ext cx="3276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752600"/>
            <a:ext cx="2971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752600"/>
            <a:ext cx="259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693738"/>
            <a:ext cx="46482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Long x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8288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752600"/>
            <a:ext cx="2895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895600" y="846138"/>
            <a:ext cx="3657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Hiến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vi-VN" sz="2400" b="1" kern="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524000"/>
            <a:ext cx="304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24000"/>
            <a:ext cx="3124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524000"/>
            <a:ext cx="2667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85800"/>
            <a:ext cx="40386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An</a:t>
            </a:r>
          </a:p>
          <a:p>
            <a:pPr algn="ctr">
              <a:defRPr/>
            </a:pP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kern="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b="1" kern="0" dirty="0">
                <a:latin typeface="Times New Roman" pitchFamily="18" charset="0"/>
                <a:cs typeface="Times New Roman" pitchFamily="18" charset="0"/>
              </a:rPr>
              <a:t> Nam)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93"/>
  <p:tag name="VIOLETTITLE" val="Thành thị ở thế kỉ XVI-XVII"/>
  <p:tag name="VIOLETLESSON" val="23"/>
  <p:tag name="VIOLETCATID" val="8049777"/>
  <p:tag name="VIOLETSUBJECT" val="Lịch sử 4"/>
  <p:tag name="VIOLETAUTHORID" val="1439613"/>
  <p:tag name="VIOLETAUTHORNAME" val="Nguyễn Bá Quyền"/>
  <p:tag name="VIOLETAUTHORAVATAR" val="no_avatar.jpg"/>
  <p:tag name="VIOLETAUTHORADDRESS" val="Trường Tiểu học Quỳnh Hồng - Nghệ An"/>
  <p:tag name="VIOLETDATE" val="2012-01-05 21:25:43"/>
  <p:tag name="VIOLETHIT" val="1134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1187</Words>
  <Application>Microsoft Office PowerPoint</Application>
  <PresentationFormat>On-screen Show (4:3)</PresentationFormat>
  <Paragraphs>208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ThQuynhHoa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TH.QuynhHoa</dc:creator>
  <cp:lastModifiedBy>Administrator</cp:lastModifiedBy>
  <cp:revision>511</cp:revision>
  <dcterms:created xsi:type="dcterms:W3CDTF">2011-11-27T13:43:32Z</dcterms:created>
  <dcterms:modified xsi:type="dcterms:W3CDTF">2017-03-13T03:02:55Z</dcterms:modified>
</cp:coreProperties>
</file>